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775" r:id="rId2"/>
    <p:sldMasterId id="2147483832" r:id="rId3"/>
  </p:sldMasterIdLst>
  <p:notesMasterIdLst>
    <p:notesMasterId r:id="rId34"/>
  </p:notesMasterIdLst>
  <p:sldIdLst>
    <p:sldId id="256" r:id="rId4"/>
    <p:sldId id="422" r:id="rId5"/>
    <p:sldId id="423" r:id="rId6"/>
    <p:sldId id="424" r:id="rId7"/>
    <p:sldId id="425" r:id="rId8"/>
    <p:sldId id="485" r:id="rId9"/>
    <p:sldId id="426" r:id="rId10"/>
    <p:sldId id="427" r:id="rId11"/>
    <p:sldId id="446" r:id="rId12"/>
    <p:sldId id="486" r:id="rId13"/>
    <p:sldId id="462" r:id="rId14"/>
    <p:sldId id="429" r:id="rId15"/>
    <p:sldId id="430" r:id="rId16"/>
    <p:sldId id="431" r:id="rId17"/>
    <p:sldId id="437" r:id="rId18"/>
    <p:sldId id="438" r:id="rId19"/>
    <p:sldId id="439" r:id="rId20"/>
    <p:sldId id="440" r:id="rId21"/>
    <p:sldId id="488" r:id="rId22"/>
    <p:sldId id="490" r:id="rId23"/>
    <p:sldId id="441" r:id="rId24"/>
    <p:sldId id="442" r:id="rId25"/>
    <p:sldId id="443" r:id="rId26"/>
    <p:sldId id="444" r:id="rId27"/>
    <p:sldId id="445" r:id="rId28"/>
    <p:sldId id="491" r:id="rId29"/>
    <p:sldId id="447" r:id="rId30"/>
    <p:sldId id="448" r:id="rId31"/>
    <p:sldId id="449" r:id="rId32"/>
    <p:sldId id="450" r:id="rId33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6" charset="0"/>
        <a:ea typeface="ＭＳ Ｐゴシック" pitchFamily="-106" charset="-128"/>
        <a:cs typeface="ＭＳ Ｐゴシック" pitchFamily="-10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FF33CC"/>
    <a:srgbClr val="0C346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83" d="100"/>
          <a:sy n="83" d="100"/>
        </p:scale>
        <p:origin x="14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7ED74A-B543-9143-B8E4-8D4CA46F99EA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8848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5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7ED74A-B543-9143-B8E4-8D4CA46F99E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968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PT_ScienzeSocialiPolitiche-01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609600"/>
            <a:ext cx="91440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2700" y="3184525"/>
            <a:ext cx="6438900" cy="64135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65400" y="2743200"/>
            <a:ext cx="6883400" cy="419100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396288" y="2336800"/>
            <a:ext cx="1947862" cy="3454400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52700" y="2336800"/>
            <a:ext cx="5691188" cy="3454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Trebuchet MS"/>
                <a:cs typeface="Trebuchet MS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3A19273-66E9-554C-8D7E-9DB2221F69CC}" type="datetime1">
              <a:rPr lang="it-IT"/>
              <a:pPr/>
              <a:t>06/10/2025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1CC28B1-6475-7541-9A95-5F977B790F59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0" y="3048000"/>
            <a:ext cx="3810000" cy="274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34150" y="3048000"/>
            <a:ext cx="3810000" cy="2743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2700" y="2336800"/>
            <a:ext cx="77724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71750" y="3048000"/>
            <a:ext cx="7772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29" r:id="rId2"/>
    <p:sldLayoutId id="2147484130" r:id="rId3"/>
    <p:sldLayoutId id="2147484131" r:id="rId4"/>
    <p:sldLayoutId id="2147484132" r:id="rId5"/>
    <p:sldLayoutId id="2147484133" r:id="rId6"/>
    <p:sldLayoutId id="2147484134" r:id="rId7"/>
    <p:sldLayoutId id="2147484135" r:id="rId8"/>
    <p:sldLayoutId id="2147484136" r:id="rId9"/>
    <p:sldLayoutId id="2147484137" r:id="rId10"/>
    <p:sldLayoutId id="21474841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Trebuchet MS" pitchFamily="-105" charset="0"/>
          <a:ea typeface="ＭＳ Ｐゴシック" pitchFamily="-105" charset="-128"/>
          <a:cs typeface="ＭＳ Ｐゴシック" pitchFamily="-105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i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bg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bg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bg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bg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bg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magine 2" descr="PPT_ScienzeSocialiPolitiche-02.pn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267450"/>
            <a:ext cx="91440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39" r:id="rId1"/>
    <p:sldLayoutId id="2147484140" r:id="rId2"/>
    <p:sldLayoutId id="2147484141" r:id="rId3"/>
    <p:sldLayoutId id="2147484142" r:id="rId4"/>
    <p:sldLayoutId id="2147484143" r:id="rId5"/>
    <p:sldLayoutId id="2147484144" r:id="rId6"/>
    <p:sldLayoutId id="2147484145" r:id="rId7"/>
    <p:sldLayoutId id="2147484146" r:id="rId8"/>
    <p:sldLayoutId id="2147484147" r:id="rId9"/>
    <p:sldLayoutId id="2147484148" r:id="rId10"/>
    <p:sldLayoutId id="21474841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4"/>
          <p:cNvSpPr>
            <a:spLocks noChangeShapeType="1"/>
          </p:cNvSpPr>
          <p:nvPr userDrawn="1"/>
        </p:nvSpPr>
        <p:spPr bwMode="auto">
          <a:xfrm flipV="1">
            <a:off x="0" y="906463"/>
            <a:ext cx="9144000" cy="7937"/>
          </a:xfrm>
          <a:prstGeom prst="line">
            <a:avLst/>
          </a:prstGeom>
          <a:noFill/>
          <a:ln w="9525">
            <a:solidFill>
              <a:srgbClr val="17217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it-IT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pic>
        <p:nvPicPr>
          <p:cNvPr id="25603" name="Immagine 3" descr="PPT_ScienzeSocialiPolitiche-03.pn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261100"/>
            <a:ext cx="9144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73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6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897" y="2276872"/>
            <a:ext cx="9007103" cy="1323439"/>
          </a:xfrm>
        </p:spPr>
        <p:txBody>
          <a:bodyPr lIns="0" tIns="0" rIns="0" bIns="0" anchor="t"/>
          <a:lstStyle/>
          <a:p>
            <a:pPr eaLnBrk="1" hangingPunct="1">
              <a:spcAft>
                <a:spcPts val="1200"/>
              </a:spcAft>
            </a:pP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r>
              <a:rPr lang="it-IT" sz="2800" dirty="0"/>
              <a:t>Maurizio Ambrosini, università di Milano, direttore della rivista “Mondi migranti”</a:t>
            </a:r>
          </a:p>
        </p:txBody>
      </p:sp>
      <p:sp>
        <p:nvSpPr>
          <p:cNvPr id="5" name="Rettangolo 4"/>
          <p:cNvSpPr/>
          <p:nvPr/>
        </p:nvSpPr>
        <p:spPr>
          <a:xfrm>
            <a:off x="0" y="2132856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000" dirty="0">
                <a:solidFill>
                  <a:srgbClr val="FFFFFF"/>
                </a:solidFill>
                <a:latin typeface="+mj-lt"/>
              </a:rPr>
              <a:t>Lez.1. Chi sono gli immigrati, perché si spostano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82C6B3-DC5E-4D42-ACD2-6F3C3B7A2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Chi accoglie i rifugiati?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94BECA-662B-4F1C-B78F-EFE3C927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001419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02060"/>
                </a:solidFill>
              </a:rPr>
              <a:t>I paesi più coinvolti nell’accoglienza sono Iran (3,5 MLN),  Turchia (3,3), Colombia (2,8), Germania (2,7), Uganda (1,8)</a:t>
            </a:r>
          </a:p>
          <a:p>
            <a:pPr>
              <a:defRPr/>
            </a:pPr>
            <a:r>
              <a:rPr lang="it-IT" altLang="it-IT" dirty="0">
                <a:solidFill>
                  <a:srgbClr val="002060"/>
                </a:solidFill>
              </a:rPr>
              <a:t>In rapporto agli abitanti: Libano 1 su 8 abitanti; Ciad 1 su 16, Giordania 1 su 18</a:t>
            </a:r>
          </a:p>
          <a:p>
            <a:r>
              <a:rPr lang="it-IT" altLang="it-IT" sz="3200" dirty="0">
                <a:solidFill>
                  <a:srgbClr val="002060"/>
                </a:solidFill>
              </a:rPr>
              <a:t>In UE: Svezia </a:t>
            </a:r>
            <a:r>
              <a:rPr lang="it-IT" altLang="it-IT" dirty="0">
                <a:solidFill>
                  <a:srgbClr val="002060"/>
                </a:solidFill>
              </a:rPr>
              <a:t>1 su 40</a:t>
            </a:r>
            <a:r>
              <a:rPr lang="it-IT" altLang="it-IT" sz="3200" dirty="0">
                <a:solidFill>
                  <a:srgbClr val="002060"/>
                </a:solidFill>
              </a:rPr>
              <a:t>; Malta 1 su 56. L’Italia </a:t>
            </a:r>
            <a:r>
              <a:rPr lang="it-IT" altLang="it-IT" dirty="0">
                <a:solidFill>
                  <a:srgbClr val="002060"/>
                </a:solidFill>
              </a:rPr>
              <a:t>1 su 175 (5,6 –ucraini compresi- ogni 1.000 abitanti)</a:t>
            </a:r>
            <a:endParaRPr lang="it-IT" altLang="it-IT" sz="3200" dirty="0">
              <a:solidFill>
                <a:srgbClr val="00206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749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CB22671-5241-F344-2F43-06A6FB99A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6B7AF70-A276-B614-60B6-D999A27A7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Domande di asilo in Europa (2024)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xmlns="" id="{1CC2840F-0148-8170-638F-2B8DF706ED8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7504" y="1417636"/>
          <a:ext cx="7521386" cy="45316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0693">
                  <a:extLst>
                    <a:ext uri="{9D8B030D-6E8A-4147-A177-3AD203B41FA5}">
                      <a16:colId xmlns:a16="http://schemas.microsoft.com/office/drawing/2014/main" xmlns="" val="4000206065"/>
                    </a:ext>
                  </a:extLst>
                </a:gridCol>
                <a:gridCol w="3760693">
                  <a:extLst>
                    <a:ext uri="{9D8B030D-6E8A-4147-A177-3AD203B41FA5}">
                      <a16:colId xmlns:a16="http://schemas.microsoft.com/office/drawing/2014/main" xmlns="" val="2209315295"/>
                    </a:ext>
                  </a:extLst>
                </a:gridCol>
              </a:tblGrid>
              <a:tr h="906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Germania</a:t>
                      </a:r>
                      <a:endParaRPr lang="it-IT" sz="36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b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237.00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18335926"/>
                  </a:ext>
                </a:extLst>
              </a:tr>
              <a:tr h="906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Spagna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b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166.000</a:t>
                      </a:r>
                      <a:endParaRPr lang="it-IT" sz="3600" b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40253151"/>
                  </a:ext>
                </a:extLst>
              </a:tr>
              <a:tr h="906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159.000</a:t>
                      </a:r>
                      <a:endParaRPr lang="it-IT" sz="36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08778437"/>
                  </a:ext>
                </a:extLst>
              </a:tr>
              <a:tr h="906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Italia</a:t>
                      </a:r>
                      <a:endParaRPr lang="it-IT" sz="36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159.000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07854161"/>
                  </a:ext>
                </a:extLst>
              </a:tr>
              <a:tr h="9063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 Totale </a:t>
                      </a:r>
                      <a:endParaRPr lang="it-IT" sz="36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360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1.014.000</a:t>
                      </a:r>
                      <a:endParaRPr lang="it-IT" sz="24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457726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3D1FE5D5-48A3-6E05-8E49-482DF6422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105269" y="97795"/>
            <a:ext cx="11249269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Richieste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246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Diversi tipi di immigrati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457200" indent="-457200" eaLnBrk="1" hangingPunct="1">
              <a:buAutoNum type="alphaLcParenR"/>
              <a:defRPr/>
            </a:pPr>
            <a:r>
              <a:rPr lang="it-IT" sz="2400" dirty="0">
                <a:solidFill>
                  <a:srgbClr val="0C346B"/>
                </a:solidFill>
              </a:rPr>
              <a:t>gli immigrati per lavoro. 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b) gli immigrati stagionali o lavoratori a contratto. 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c) gli immigrati qualificati e gli imprenditori (</a:t>
            </a:r>
            <a:r>
              <a:rPr lang="it-IT" sz="2400" dirty="0" err="1">
                <a:solidFill>
                  <a:srgbClr val="0C346B"/>
                </a:solidFill>
              </a:rPr>
              <a:t>skilled</a:t>
            </a:r>
            <a:r>
              <a:rPr lang="it-IT" sz="2400" dirty="0">
                <a:solidFill>
                  <a:srgbClr val="0C346B"/>
                </a:solidFill>
              </a:rPr>
              <a:t> </a:t>
            </a:r>
            <a:r>
              <a:rPr lang="it-IT" sz="2400" dirty="0" err="1">
                <a:solidFill>
                  <a:srgbClr val="0C346B"/>
                </a:solidFill>
              </a:rPr>
              <a:t>migrants</a:t>
            </a:r>
            <a:r>
              <a:rPr lang="it-IT" sz="2400" dirty="0">
                <a:solidFill>
                  <a:srgbClr val="0C346B"/>
                </a:solidFill>
              </a:rPr>
              <a:t>); gli </a:t>
            </a:r>
            <a:r>
              <a:rPr lang="it-IT" sz="2400" i="1" dirty="0">
                <a:solidFill>
                  <a:srgbClr val="0C346B"/>
                </a:solidFill>
              </a:rPr>
              <a:t>studenti</a:t>
            </a:r>
            <a:r>
              <a:rPr lang="it-IT" sz="2400" dirty="0">
                <a:solidFill>
                  <a:srgbClr val="0C346B"/>
                </a:solidFill>
              </a:rPr>
              <a:t> sono prossimi a questo gruppo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d) i familiari al seguito. 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e) i rifugiati e richiedenti asilo (più ampiamente: “migrazioni forzate”; casi spuri: rifugiati politico-economici)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f) immigrati irregolari, clandestini, vittime del traffico di esseri umani. 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g) immigrati di seconda generazione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h) i pensionati espatriati (</a:t>
            </a:r>
            <a:r>
              <a:rPr lang="it-IT" sz="2400" i="1" dirty="0" err="1">
                <a:solidFill>
                  <a:srgbClr val="0C346B"/>
                </a:solidFill>
              </a:rPr>
              <a:t>sun</a:t>
            </a:r>
            <a:r>
              <a:rPr lang="it-IT" sz="2400" i="1" dirty="0">
                <a:solidFill>
                  <a:srgbClr val="0C346B"/>
                </a:solidFill>
              </a:rPr>
              <a:t> </a:t>
            </a:r>
            <a:r>
              <a:rPr lang="it-IT" sz="2400" i="1" dirty="0" err="1">
                <a:solidFill>
                  <a:srgbClr val="0C346B"/>
                </a:solidFill>
              </a:rPr>
              <a:t>migration</a:t>
            </a:r>
            <a:r>
              <a:rPr lang="it-IT" sz="2400" dirty="0">
                <a:solidFill>
                  <a:srgbClr val="0C346B"/>
                </a:solidFill>
              </a:rPr>
              <a:t>)</a:t>
            </a:r>
          </a:p>
          <a:p>
            <a:pPr marL="0" indent="0" eaLnBrk="1" hangingPunct="1">
              <a:buNone/>
              <a:defRPr/>
            </a:pPr>
            <a:r>
              <a:rPr lang="it-IT" sz="2400" dirty="0">
                <a:solidFill>
                  <a:srgbClr val="0C346B"/>
                </a:solidFill>
              </a:rPr>
              <a:t>i) immigrati di ritorno </a:t>
            </a:r>
          </a:p>
          <a:p>
            <a:pPr marL="0" indent="0" eaLnBrk="1" hangingPunct="1">
              <a:buNone/>
              <a:defRPr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9722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4000" b="1" dirty="0">
                <a:solidFill>
                  <a:srgbClr val="00B0F0"/>
                </a:solidFill>
              </a:rPr>
              <a:t>Una suddivisione in periodi</a:t>
            </a:r>
            <a:r>
              <a:rPr lang="it-IT" sz="4000" dirty="0">
                <a:solidFill>
                  <a:srgbClr val="00B0F0"/>
                </a:solidFill>
              </a:rPr>
              <a:t/>
            </a:r>
            <a:br>
              <a:rPr lang="it-IT" sz="4000" dirty="0">
                <a:solidFill>
                  <a:srgbClr val="00B0F0"/>
                </a:solidFill>
              </a:rPr>
            </a:br>
            <a:r>
              <a:rPr lang="it-IT" sz="4000" dirty="0">
                <a:solidFill>
                  <a:srgbClr val="00B0F0"/>
                </a:solidFill>
              </a:rPr>
              <a:t>(storia contemporanea)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dirty="0">
                <a:solidFill>
                  <a:srgbClr val="0C346B"/>
                </a:solidFill>
              </a:rPr>
              <a:t>il </a:t>
            </a:r>
            <a:r>
              <a:rPr lang="it-IT" sz="2400" i="1" dirty="0">
                <a:solidFill>
                  <a:srgbClr val="0C346B"/>
                </a:solidFill>
              </a:rPr>
              <a:t>periodo dello sviluppo industriale e della “grande emigrazione”</a:t>
            </a:r>
            <a:r>
              <a:rPr lang="it-IT" sz="2400" dirty="0">
                <a:solidFill>
                  <a:srgbClr val="0C346B"/>
                </a:solidFill>
              </a:rPr>
              <a:t>, (1830-1914)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dirty="0">
                <a:solidFill>
                  <a:srgbClr val="0C346B"/>
                </a:solidFill>
              </a:rPr>
              <a:t>il </a:t>
            </a:r>
            <a:r>
              <a:rPr lang="it-IT" sz="2400" i="1" dirty="0">
                <a:solidFill>
                  <a:srgbClr val="0C346B"/>
                </a:solidFill>
              </a:rPr>
              <a:t>periodo tra le due guerre</a:t>
            </a:r>
            <a:r>
              <a:rPr lang="it-IT" sz="2400" dirty="0">
                <a:solidFill>
                  <a:srgbClr val="0C346B"/>
                </a:solidFill>
              </a:rPr>
              <a:t> (1914-1945)</a:t>
            </a:r>
            <a:endParaRPr lang="it-IT" sz="2400" i="1" dirty="0">
              <a:solidFill>
                <a:srgbClr val="0C346B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i="1" dirty="0">
                <a:solidFill>
                  <a:srgbClr val="0C346B"/>
                </a:solidFill>
              </a:rPr>
              <a:t>il periodo della ricostruzione</a:t>
            </a:r>
            <a:r>
              <a:rPr lang="it-IT" sz="2400" dirty="0">
                <a:solidFill>
                  <a:srgbClr val="0C346B"/>
                </a:solidFill>
              </a:rPr>
              <a:t>, dal 1945 ai primi anni ’50</a:t>
            </a:r>
            <a:endParaRPr lang="it-IT" sz="2400" i="1" dirty="0">
              <a:solidFill>
                <a:srgbClr val="0C346B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i="1" dirty="0">
                <a:solidFill>
                  <a:srgbClr val="0C346B"/>
                </a:solidFill>
              </a:rPr>
              <a:t>il periodo del decollo economico</a:t>
            </a:r>
            <a:r>
              <a:rPr lang="it-IT" sz="2400" dirty="0">
                <a:solidFill>
                  <a:srgbClr val="0C346B"/>
                </a:solidFill>
              </a:rPr>
              <a:t> (dalla metà degli anni ’50 al primo choc petrolifero del ’74) </a:t>
            </a:r>
            <a:endParaRPr lang="it-IT" sz="2400" i="1" dirty="0">
              <a:solidFill>
                <a:srgbClr val="0C346B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i="1" dirty="0">
                <a:solidFill>
                  <a:srgbClr val="0C346B"/>
                </a:solidFill>
              </a:rPr>
              <a:t>il periodo del blocco ufficiale delle frontiere verso l’immigrazione per lavoro </a:t>
            </a:r>
            <a:r>
              <a:rPr lang="it-IT" sz="2400" dirty="0">
                <a:solidFill>
                  <a:srgbClr val="0C346B"/>
                </a:solidFill>
              </a:rPr>
              <a:t>(dal ‘74 in avanti). </a:t>
            </a:r>
            <a:endParaRPr lang="it-IT" sz="2400" i="1" dirty="0">
              <a:solidFill>
                <a:srgbClr val="0C346B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2400" i="1" dirty="0">
                <a:solidFill>
                  <a:srgbClr val="0C346B"/>
                </a:solidFill>
              </a:rPr>
              <a:t>Il nuovo scenario </a:t>
            </a:r>
            <a:r>
              <a:rPr lang="it-IT" sz="2400" dirty="0">
                <a:solidFill>
                  <a:srgbClr val="0C346B"/>
                </a:solidFill>
              </a:rPr>
              <a:t>(accordi di Schengen, allargamento dell’Unione, importanza dei rifugiati, nuovi fabbisogni di forza lavoro)</a:t>
            </a:r>
          </a:p>
        </p:txBody>
      </p:sp>
    </p:spTree>
    <p:extLst>
      <p:ext uri="{BB962C8B-B14F-4D97-AF65-F5344CB8AC3E}">
        <p14:creationId xmlns:p14="http://schemas.microsoft.com/office/powerpoint/2010/main" val="4104822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655465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b="1" dirty="0">
                <a:solidFill>
                  <a:srgbClr val="00B0F0"/>
                </a:solidFill>
              </a:rPr>
              <a:t>Tendenze generali</a:t>
            </a:r>
            <a:r>
              <a:rPr lang="it-IT" sz="3200" i="1" dirty="0">
                <a:solidFill>
                  <a:srgbClr val="00B0F0"/>
                </a:solidFill>
              </a:rPr>
              <a:t/>
            </a:r>
            <a:br>
              <a:rPr lang="it-IT" sz="3200" i="1" dirty="0">
                <a:solidFill>
                  <a:srgbClr val="00B0F0"/>
                </a:solidFill>
              </a:rPr>
            </a:br>
            <a:r>
              <a:rPr lang="it-IT" sz="3200" b="1" dirty="0">
                <a:solidFill>
                  <a:srgbClr val="00B0F0"/>
                </a:solidFill>
              </a:rPr>
              <a:t>delle migrazioni contemporanee</a:t>
            </a:r>
            <a:r>
              <a:rPr lang="it-IT" sz="3200" i="1" dirty="0">
                <a:solidFill>
                  <a:srgbClr val="00B0F0"/>
                </a:solidFill>
              </a:rPr>
              <a:t> </a:t>
            </a:r>
            <a:br>
              <a:rPr lang="it-IT" sz="3200" i="1" dirty="0">
                <a:solidFill>
                  <a:srgbClr val="00B0F0"/>
                </a:solidFill>
              </a:rPr>
            </a:br>
            <a:r>
              <a:rPr lang="it-IT" sz="3200" i="1" dirty="0">
                <a:solidFill>
                  <a:srgbClr val="00B0F0"/>
                </a:solidFill>
              </a:rPr>
              <a:t>(de </a:t>
            </a:r>
            <a:r>
              <a:rPr lang="it-IT" sz="3200" i="1" dirty="0" err="1">
                <a:solidFill>
                  <a:srgbClr val="00B0F0"/>
                </a:solidFill>
              </a:rPr>
              <a:t>Haas</a:t>
            </a:r>
            <a:r>
              <a:rPr lang="it-IT" sz="3200" i="1" dirty="0">
                <a:solidFill>
                  <a:srgbClr val="00B0F0"/>
                </a:solidFill>
              </a:rPr>
              <a:t>, </a:t>
            </a:r>
            <a:r>
              <a:rPr lang="it-IT" sz="3200" i="1" dirty="0" err="1">
                <a:solidFill>
                  <a:srgbClr val="00B0F0"/>
                </a:solidFill>
              </a:rPr>
              <a:t>Castles</a:t>
            </a:r>
            <a:r>
              <a:rPr lang="it-IT" sz="3200" i="1" dirty="0">
                <a:solidFill>
                  <a:srgbClr val="00B0F0"/>
                </a:solidFill>
              </a:rPr>
              <a:t> e Miller 2020)</a:t>
            </a:r>
            <a:br>
              <a:rPr lang="it-IT" sz="3200" i="1" dirty="0">
                <a:solidFill>
                  <a:srgbClr val="00B0F0"/>
                </a:solidFill>
              </a:rPr>
            </a:br>
            <a:r>
              <a:rPr lang="it-IT" sz="3200" i="1" dirty="0"/>
              <a:t/>
            </a:r>
            <a:br>
              <a:rPr lang="it-IT" sz="3200" i="1" dirty="0"/>
            </a:br>
            <a:endParaRPr lang="it-IT" sz="3200" i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129433"/>
            <a:ext cx="9144000" cy="41798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Globalizzazione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Inversione dei flussi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Emergenza di nuove destinazioni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Proliferazione dei contesti di transito 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Femminilizzazione</a:t>
            </a:r>
            <a:r>
              <a:rPr lang="it-IT" sz="4000" dirty="0">
                <a:solidFill>
                  <a:srgbClr val="0C346B"/>
                </a:solidFill>
              </a:rPr>
              <a:t> </a:t>
            </a:r>
            <a:r>
              <a:rPr lang="it-IT" sz="2800" dirty="0">
                <a:solidFill>
                  <a:srgbClr val="0C346B"/>
                </a:solidFill>
              </a:rPr>
              <a:t>migrazioni per lavoro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it-IT" sz="4000" i="1" dirty="0">
                <a:solidFill>
                  <a:srgbClr val="0C346B"/>
                </a:solidFill>
              </a:rPr>
              <a:t>Politicizzazione e securitizzazione</a:t>
            </a:r>
          </a:p>
        </p:txBody>
      </p:sp>
    </p:spTree>
    <p:extLst>
      <p:ext uri="{BB962C8B-B14F-4D97-AF65-F5344CB8AC3E}">
        <p14:creationId xmlns:p14="http://schemas.microsoft.com/office/powerpoint/2010/main" val="2965290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Le  cause delle migrazioni</a:t>
            </a:r>
            <a:r>
              <a:rPr lang="it-IT" dirty="0"/>
              <a:t>	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Spiegazioni macro: le migrazioni sono dovute a grandi fattori strutturali (per es., la povertà)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Spiegazioni micro: le migrazioni derivano da scelte individuali 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Spiegazioni intermedie (meso): le migrazioni dipendono da fattori sociali, che stanno tra l’individuo e la società nel suo complesso</a:t>
            </a:r>
          </a:p>
        </p:txBody>
      </p:sp>
    </p:spTree>
    <p:extLst>
      <p:ext uri="{BB962C8B-B14F-4D97-AF65-F5344CB8AC3E}">
        <p14:creationId xmlns:p14="http://schemas.microsoft.com/office/powerpoint/2010/main" val="466835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Spiegazioni macro	dal versante dei luoghi di origine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Spiegazioni basate sui fattori di spinta (</a:t>
            </a:r>
            <a:r>
              <a:rPr lang="it-IT" dirty="0" err="1">
                <a:solidFill>
                  <a:srgbClr val="0C346B"/>
                </a:solidFill>
              </a:rPr>
              <a:t>push</a:t>
            </a:r>
            <a:r>
              <a:rPr lang="it-IT" dirty="0">
                <a:solidFill>
                  <a:srgbClr val="0C346B"/>
                </a:solidFill>
              </a:rPr>
              <a:t> </a:t>
            </a:r>
            <a:r>
              <a:rPr lang="it-IT" dirty="0" err="1">
                <a:solidFill>
                  <a:srgbClr val="0C346B"/>
                </a:solidFill>
              </a:rPr>
              <a:t>factors</a:t>
            </a:r>
            <a:r>
              <a:rPr lang="it-IT" dirty="0">
                <a:solidFill>
                  <a:srgbClr val="0C346B"/>
                </a:solidFill>
              </a:rPr>
              <a:t>): il concetto di “pressione migratoria”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Teorie della dipendenza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Teorie della globalizzazione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it-IT" dirty="0">
              <a:solidFill>
                <a:srgbClr val="0C34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46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>
                <a:solidFill>
                  <a:srgbClr val="00B0F0"/>
                </a:solidFill>
                <a:latin typeface="+mn-lt"/>
              </a:rPr>
              <a:t>Le migrazioni sono una conseguenza della povertà?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4395787"/>
          </a:xfrm>
        </p:spPr>
        <p:txBody>
          <a:bodyPr/>
          <a:lstStyle/>
          <a:p>
            <a:pPr marL="411163">
              <a:buFont typeface="Wingdings" panose="05000000000000000000" pitchFamily="2" charset="2"/>
              <a:buNone/>
              <a:defRPr/>
            </a:pPr>
            <a:r>
              <a:rPr lang="it-IT" sz="2400" dirty="0">
                <a:solidFill>
                  <a:srgbClr val="002060"/>
                </a:solidFill>
              </a:rPr>
              <a:t>Le disuguaglianze di reddito e di opportunità sono importanti, ma la povertà in assoluto non appare un fattore esplicativo adeguato</a:t>
            </a:r>
          </a:p>
          <a:p>
            <a:pPr marL="411163">
              <a:buFont typeface="Wingdings" panose="05000000000000000000" pitchFamily="2" charset="2"/>
              <a:buChar char=""/>
              <a:defRPr/>
            </a:pPr>
            <a:r>
              <a:rPr lang="it-IT" sz="2400" dirty="0">
                <a:solidFill>
                  <a:srgbClr val="002060"/>
                </a:solidFill>
              </a:rPr>
              <a:t>Come già visto, i migranti internazionali sono il 3,5 %  della popolazione mondiale: i poveri sono molti di più</a:t>
            </a:r>
          </a:p>
          <a:p>
            <a:pPr marL="411163">
              <a:buFont typeface="Wingdings" panose="05000000000000000000" pitchFamily="2" charset="2"/>
              <a:buChar char=""/>
              <a:defRPr/>
            </a:pPr>
            <a:r>
              <a:rPr lang="it-IT" sz="2400" dirty="0">
                <a:solidFill>
                  <a:srgbClr val="002060"/>
                </a:solidFill>
              </a:rPr>
              <a:t>I migranti non provengono dai paesi più poveri del pianeta, se non in minima parte. Graduatoria: India, Messico, Russia, Cina</a:t>
            </a:r>
          </a:p>
          <a:p>
            <a:pPr marL="411163">
              <a:buFont typeface="Wingdings" panose="05000000000000000000" pitchFamily="2" charset="2"/>
              <a:buChar char=""/>
              <a:defRPr/>
            </a:pPr>
            <a:r>
              <a:rPr lang="it-IT" sz="2400" dirty="0">
                <a:solidFill>
                  <a:srgbClr val="002060"/>
                </a:solidFill>
              </a:rPr>
              <a:t>Non sono i più poveri dei loro paesi: per migrare occorre disporre di risorse: relazione positiva tra istruzione ed emigrazione</a:t>
            </a:r>
          </a:p>
          <a:p>
            <a:pPr marL="411163">
              <a:buFont typeface="Wingdings" panose="05000000000000000000" pitchFamily="2" charset="2"/>
              <a:buChar char=""/>
              <a:defRPr/>
            </a:pPr>
            <a:r>
              <a:rPr lang="it-IT" sz="2400" dirty="0">
                <a:solidFill>
                  <a:srgbClr val="002060"/>
                </a:solidFill>
              </a:rPr>
              <a:t>Nella maggior parte dei casi, l’emigrazione è una strategia estrema di difesa di uno stile di vita da classe media</a:t>
            </a:r>
          </a:p>
          <a:p>
            <a:pPr marL="411163">
              <a:buFont typeface="Wingdings" panose="05000000000000000000" pitchFamily="2" charset="2"/>
              <a:buChar char=""/>
              <a:defRPr/>
            </a:pPr>
            <a:r>
              <a:rPr lang="it-IT" sz="2400" dirty="0">
                <a:solidFill>
                  <a:srgbClr val="002060"/>
                </a:solidFill>
              </a:rPr>
              <a:t>Le migrazioni internazionali sono </a:t>
            </a:r>
            <a:r>
              <a:rPr lang="it-IT" sz="2400" i="1" dirty="0">
                <a:solidFill>
                  <a:srgbClr val="002060"/>
                </a:solidFill>
              </a:rPr>
              <a:t>processi selettivi</a:t>
            </a:r>
          </a:p>
        </p:txBody>
      </p:sp>
    </p:spTree>
    <p:extLst>
      <p:ext uri="{BB962C8B-B14F-4D97-AF65-F5344CB8AC3E}">
        <p14:creationId xmlns:p14="http://schemas.microsoft.com/office/powerpoint/2010/main" val="3841931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484313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Migrazioni forzate per ragioni ambientali? (1)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896543"/>
          </a:xfrm>
        </p:spPr>
        <p:txBody>
          <a:bodyPr/>
          <a:lstStyle/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Molti discorsi, molte stime, poche evidenze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Manca un riconoscimento giuridico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Tre tipi di spostamenti: 1) per scelte governative; 2) per disastri naturali; 3) per deterioramento dell’ambiente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Le migrazioni non hanno in genere un’unica causa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I più fragili non riescono a spostarsi su lunghe distanze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I problemi ambientali possono aggravare tensioni e contrasti, esasperando altri fattori di crisi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Più saggio pensare all’emigrazione come strategia di adattamento, come è avvenuto storicamente </a:t>
            </a:r>
          </a:p>
          <a:p>
            <a:pPr>
              <a:defRPr/>
            </a:pPr>
            <a:endParaRPr lang="it-IT" sz="2800" dirty="0">
              <a:solidFill>
                <a:srgbClr val="0C346B"/>
              </a:solidFill>
            </a:endParaRPr>
          </a:p>
          <a:p>
            <a:pPr>
              <a:defRPr/>
            </a:pPr>
            <a:endParaRPr lang="it-IT" dirty="0">
              <a:solidFill>
                <a:srgbClr val="0C346B"/>
              </a:solidFill>
            </a:endParaRP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1838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DD9A5E-17E7-9162-2236-AB8F5B54E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1301006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Migrazioni forzate per ragioni ambientali?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296F195-4058-E508-D06D-C1C560C38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7638"/>
            <a:ext cx="9144000" cy="4708525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C’è più riscontro di migrazioni </a:t>
            </a:r>
            <a:r>
              <a:rPr lang="it-IT" i="1" dirty="0">
                <a:solidFill>
                  <a:srgbClr val="0C346B"/>
                </a:solidFill>
              </a:rPr>
              <a:t>interne</a:t>
            </a:r>
            <a:r>
              <a:rPr lang="it-IT" dirty="0">
                <a:solidFill>
                  <a:srgbClr val="0C346B"/>
                </a:solidFill>
              </a:rPr>
              <a:t> legate anche a fattori ambientali (rapporto mondiale)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I contadini impoveriti perlopiù si muovono verso le megalopoli del loro paese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Le grandi masse di popolazioni rurali stanno comunque abbandonando la terra e  inurbandosi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Sull’altro fronte, i paesi sviluppati stanno chiudendo sempre più gli accessi agli arrivi spontanei di  popolazioni  impoverite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7985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52302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Cap. 1. Chi sono gli immigrati?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0728"/>
            <a:ext cx="9109075" cy="5115272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i="1" dirty="0">
                <a:solidFill>
                  <a:srgbClr val="002060"/>
                </a:solidFill>
              </a:rPr>
              <a:t>Immigrato</a:t>
            </a:r>
            <a:r>
              <a:rPr lang="it-IT" sz="2800" dirty="0">
                <a:solidFill>
                  <a:srgbClr val="002060"/>
                </a:solidFill>
              </a:rPr>
              <a:t>: </a:t>
            </a:r>
            <a:r>
              <a:rPr lang="it-IT" sz="2800" i="1" dirty="0">
                <a:solidFill>
                  <a:srgbClr val="002060"/>
                </a:solidFill>
              </a:rPr>
              <a:t>una persona che si è spostata in un paese diverso da quello di residenza abituale e che vive in quel paese da più di un anno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02060"/>
                </a:solidFill>
              </a:rPr>
              <a:t>Tre aspetti: mobilità; attraversamento di un confine; permanenza prolungata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02060"/>
                </a:solidFill>
              </a:rPr>
              <a:t>Difficoltà:  caso delle seconde generazioni; dei discendenti di antichi emigranti</a:t>
            </a:r>
            <a:endParaRPr lang="it-IT" sz="2800" i="1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it-IT" sz="2800" i="1" dirty="0">
                <a:solidFill>
                  <a:srgbClr val="002060"/>
                </a:solidFill>
              </a:rPr>
              <a:t>Stime</a:t>
            </a:r>
            <a:r>
              <a:rPr lang="it-IT" sz="2800" dirty="0">
                <a:solidFill>
                  <a:srgbClr val="002060"/>
                </a:solidFill>
              </a:rPr>
              <a:t>: circa 304 MLN di migranti internazionali nel mondo (3,6 % della popolazione mondiale); 52 MLN sono rifugiati internazionali </a:t>
            </a:r>
          </a:p>
        </p:txBody>
      </p:sp>
    </p:spTree>
    <p:extLst>
      <p:ext uri="{BB962C8B-B14F-4D97-AF65-F5344CB8AC3E}">
        <p14:creationId xmlns:p14="http://schemas.microsoft.com/office/powerpoint/2010/main" val="377805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248E804-7F42-8086-D7EC-90FC92E6A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Migrazioni per cause ambientali: contro-argomenti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050223F-4CDD-C84B-45BD-540311509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/>
          <a:lstStyle/>
          <a:p>
            <a:r>
              <a:rPr lang="it-IT" dirty="0">
                <a:solidFill>
                  <a:srgbClr val="002060"/>
                </a:solidFill>
              </a:rPr>
              <a:t>Anche i rifugiati interni sono rifugiati</a:t>
            </a:r>
          </a:p>
          <a:p>
            <a:r>
              <a:rPr lang="it-IT" dirty="0">
                <a:solidFill>
                  <a:srgbClr val="002060"/>
                </a:solidFill>
              </a:rPr>
              <a:t>In un secondo momento, potranno tentare di emigrare verso l’estero (per es. 2G): cause ambientali come fattore di destabilizzazione</a:t>
            </a:r>
          </a:p>
          <a:p>
            <a:r>
              <a:rPr lang="it-IT" dirty="0">
                <a:solidFill>
                  <a:srgbClr val="002060"/>
                </a:solidFill>
              </a:rPr>
              <a:t>Le cause ambientali possono esasperare i conflitti (per es. allevatori contro coltivatori) e quindi concorrere a provocare spostamenti di profughi «convenzionali»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7345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Disperati, illusi o coraggiosi?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>
                <a:solidFill>
                  <a:srgbClr val="0C346B"/>
                </a:solidFill>
              </a:rPr>
              <a:t>Non arrivano dai paesi più poveri del mondo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C346B"/>
                </a:solidFill>
              </a:rPr>
              <a:t>Non sono di solito  i più poveri dei loro paesi 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C346B"/>
                </a:solidFill>
              </a:rPr>
              <a:t>Hanno spesso titoli di studio e competenze difficilmente riconosciute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C346B"/>
                </a:solidFill>
              </a:rPr>
              <a:t>Superare il “</a:t>
            </a:r>
            <a:r>
              <a:rPr lang="it-IT" sz="2800" dirty="0" err="1">
                <a:solidFill>
                  <a:srgbClr val="0C346B"/>
                </a:solidFill>
              </a:rPr>
              <a:t>miserabilismo</a:t>
            </a:r>
            <a:r>
              <a:rPr lang="it-IT" sz="2800" dirty="0">
                <a:solidFill>
                  <a:srgbClr val="0C346B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3820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16633"/>
            <a:ext cx="8229600" cy="1368152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Un’altra spiegazione macro: l’attrazione della domanda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08504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dirty="0">
                <a:solidFill>
                  <a:srgbClr val="0C346B"/>
                </a:solidFill>
              </a:rPr>
              <a:t>Enfasi sul versante “pull”: gli immigrati attratti dai fabbisogni delle economie riceventi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rgbClr val="0C346B"/>
                </a:solidFill>
              </a:rPr>
              <a:t>Spiegazione </a:t>
            </a:r>
            <a:r>
              <a:rPr lang="it-IT" sz="2400" i="1" dirty="0">
                <a:solidFill>
                  <a:srgbClr val="0C346B"/>
                </a:solidFill>
              </a:rPr>
              <a:t>marxista</a:t>
            </a:r>
            <a:r>
              <a:rPr lang="it-IT" sz="2400" dirty="0">
                <a:solidFill>
                  <a:srgbClr val="0C346B"/>
                </a:solidFill>
              </a:rPr>
              <a:t>: immigrati come esercito industriale di riserva 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rgbClr val="0C346B"/>
                </a:solidFill>
              </a:rPr>
              <a:t>Segmentazione del mercato del lavoro 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rgbClr val="0C346B"/>
                </a:solidFill>
              </a:rPr>
              <a:t>La </a:t>
            </a:r>
            <a:r>
              <a:rPr lang="it-IT" sz="2400" i="1" dirty="0">
                <a:solidFill>
                  <a:srgbClr val="0C346B"/>
                </a:solidFill>
              </a:rPr>
              <a:t>teoria delle città globali </a:t>
            </a:r>
            <a:r>
              <a:rPr lang="it-IT" sz="2400" dirty="0">
                <a:solidFill>
                  <a:srgbClr val="0C346B"/>
                </a:solidFill>
              </a:rPr>
              <a:t>(S. Sassen): polarizzazione delle economie urbane e fabbisogni di lavoro povero</a:t>
            </a:r>
          </a:p>
          <a:p>
            <a:pPr eaLnBrk="1" hangingPunct="1">
              <a:defRPr/>
            </a:pPr>
            <a:endParaRPr lang="it-IT" sz="2400" dirty="0">
              <a:solidFill>
                <a:srgbClr val="0C346B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it-IT" sz="2400" dirty="0">
              <a:solidFill>
                <a:srgbClr val="0C34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71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Critiche alle teorie macro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9144000" cy="4857403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Migranti come soggetti passivi, mossi da forze strutturali che li dominano: soggettività e autodeterminazione dei migranti vengono offuscate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I fattori normativi sono trascurati (importanza accresciuta dei regimi di mobilità)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Non spiegano perché, tra quanti sono sottoposti ai medesimi vincoli e pressioni, alcuni partono e altri no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41323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Spiegazioni micro	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736"/>
            <a:ext cx="9144000" cy="5073427"/>
          </a:xfrm>
        </p:spPr>
        <p:txBody>
          <a:bodyPr/>
          <a:lstStyle/>
          <a:p>
            <a:pPr marL="447675" indent="-447675" eaLnBrk="1" hangingPunct="1">
              <a:defRPr/>
            </a:pPr>
            <a:r>
              <a:rPr lang="it-IT" b="1" dirty="0">
                <a:solidFill>
                  <a:srgbClr val="0C346B"/>
                </a:solidFill>
              </a:rPr>
              <a:t>Spiegazioni basate sull’economia neoclassica</a:t>
            </a:r>
            <a:r>
              <a:rPr lang="it-IT" dirty="0">
                <a:solidFill>
                  <a:srgbClr val="0C346B"/>
                </a:solidFill>
              </a:rPr>
              <a:t>: il migrante come individuo razionale e calcolatore, orientato a massimizzare i propri guadagni</a:t>
            </a:r>
          </a:p>
          <a:p>
            <a:pPr marL="447675" indent="-447675"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Aspetto economico decisivo per le partenze</a:t>
            </a:r>
          </a:p>
          <a:p>
            <a:pPr marL="447675" indent="-447675"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Migrante come «investitore»</a:t>
            </a:r>
          </a:p>
          <a:p>
            <a:pPr marL="447675" indent="-447675" eaLnBrk="1" hangingPunct="1">
              <a:defRPr/>
            </a:pPr>
            <a:r>
              <a:rPr lang="it-IT" b="1" dirty="0">
                <a:solidFill>
                  <a:srgbClr val="0C346B"/>
                </a:solidFill>
              </a:rPr>
              <a:t>New </a:t>
            </a:r>
            <a:r>
              <a:rPr lang="it-IT" b="1" dirty="0" err="1">
                <a:solidFill>
                  <a:srgbClr val="0C346B"/>
                </a:solidFill>
              </a:rPr>
              <a:t>economics</a:t>
            </a:r>
            <a:r>
              <a:rPr lang="it-IT" b="1" dirty="0">
                <a:solidFill>
                  <a:srgbClr val="0C346B"/>
                </a:solidFill>
              </a:rPr>
              <a:t> of </a:t>
            </a:r>
            <a:r>
              <a:rPr lang="it-IT" b="1" dirty="0" err="1">
                <a:solidFill>
                  <a:srgbClr val="0C346B"/>
                </a:solidFill>
              </a:rPr>
              <a:t>migrations</a:t>
            </a:r>
            <a:r>
              <a:rPr lang="it-IT" dirty="0">
                <a:solidFill>
                  <a:srgbClr val="0C346B"/>
                </a:solidFill>
              </a:rPr>
              <a:t>: la famiglia come unità decisionale, che alloca </a:t>
            </a:r>
            <a:r>
              <a:rPr lang="it-IT" b="1" dirty="0">
                <a:solidFill>
                  <a:srgbClr val="0C346B"/>
                </a:solidFill>
              </a:rPr>
              <a:t>razionalmente</a:t>
            </a:r>
            <a:r>
              <a:rPr lang="it-IT" dirty="0">
                <a:solidFill>
                  <a:srgbClr val="0C346B"/>
                </a:solidFill>
              </a:rPr>
              <a:t> le proprie risorse (membri della famiglia) in luoghi diversi</a:t>
            </a:r>
          </a:p>
        </p:txBody>
      </p:sp>
    </p:spTree>
    <p:extLst>
      <p:ext uri="{BB962C8B-B14F-4D97-AF65-F5344CB8AC3E}">
        <p14:creationId xmlns:p14="http://schemas.microsoft.com/office/powerpoint/2010/main" val="30526853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Critiche alle teorie micro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500188"/>
            <a:ext cx="9144000" cy="4595812"/>
          </a:xfrm>
        </p:spPr>
        <p:txBody>
          <a:bodyPr/>
          <a:lstStyle/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Problema di completezza e trasparenza dell’informazione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Aspettative e motivazioni non solo economiche: desiderio di libertà, curiosità, attrazione di altri mondi…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Insufficiente la disuguaglianza dei redditi a spiegare le migrazioni (non vanno tutti verso i paesi più ricchi)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Disattenzione verso la regolazione normativa</a:t>
            </a:r>
          </a:p>
          <a:p>
            <a:pPr>
              <a:defRPr/>
            </a:pPr>
            <a:r>
              <a:rPr lang="it-IT" sz="2800" dirty="0">
                <a:solidFill>
                  <a:srgbClr val="0C346B"/>
                </a:solidFill>
              </a:rPr>
              <a:t>Conflitti, tensioni, obiettivi diversi all’interno delle famiglie (caso delle donne)</a:t>
            </a:r>
          </a:p>
        </p:txBody>
      </p:sp>
    </p:spTree>
    <p:extLst>
      <p:ext uri="{BB962C8B-B14F-4D97-AF65-F5344CB8AC3E}">
        <p14:creationId xmlns:p14="http://schemas.microsoft.com/office/powerpoint/2010/main" val="1439148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Spiegazioni intermedie		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Teorie dei </a:t>
            </a:r>
            <a:r>
              <a:rPr lang="it-IT" i="1" dirty="0">
                <a:solidFill>
                  <a:srgbClr val="0C346B"/>
                </a:solidFill>
              </a:rPr>
              <a:t>network</a:t>
            </a:r>
            <a:r>
              <a:rPr lang="it-IT" dirty="0">
                <a:solidFill>
                  <a:srgbClr val="0C346B"/>
                </a:solidFill>
              </a:rPr>
              <a:t> (reti etniche): importanza dei legami tra migranti e potenziali migranti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Teorie delle </a:t>
            </a:r>
            <a:r>
              <a:rPr lang="it-IT" i="1" dirty="0">
                <a:solidFill>
                  <a:srgbClr val="0C346B"/>
                </a:solidFill>
              </a:rPr>
              <a:t>istituzioni migratorie</a:t>
            </a:r>
            <a:r>
              <a:rPr lang="it-IT" dirty="0">
                <a:solidFill>
                  <a:srgbClr val="0C346B"/>
                </a:solidFill>
              </a:rPr>
              <a:t>: oltre ai network, altri attori organizzati sulle due sponde favoriscono le migrazioni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Teorie della </a:t>
            </a:r>
            <a:r>
              <a:rPr lang="it-IT" i="1" dirty="0">
                <a:solidFill>
                  <a:srgbClr val="0C346B"/>
                </a:solidFill>
              </a:rPr>
              <a:t>regolazione</a:t>
            </a:r>
            <a:r>
              <a:rPr lang="it-IT" dirty="0">
                <a:solidFill>
                  <a:srgbClr val="0C346B"/>
                </a:solidFill>
              </a:rPr>
              <a:t> (</a:t>
            </a:r>
            <a:r>
              <a:rPr lang="it-IT" dirty="0" err="1">
                <a:solidFill>
                  <a:srgbClr val="0C346B"/>
                </a:solidFill>
              </a:rPr>
              <a:t>meso-macro</a:t>
            </a:r>
            <a:r>
              <a:rPr lang="it-IT" dirty="0">
                <a:solidFill>
                  <a:srgbClr val="0C346B"/>
                </a:solidFill>
              </a:rPr>
              <a:t>): leggi e controlli selezionano, ostacolano o incanalano le migrazioni</a:t>
            </a:r>
          </a:p>
        </p:txBody>
      </p:sp>
    </p:spTree>
    <p:extLst>
      <p:ext uri="{BB962C8B-B14F-4D97-AF65-F5344CB8AC3E}">
        <p14:creationId xmlns:p14="http://schemas.microsoft.com/office/powerpoint/2010/main" val="7359674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Limiti delle teorie dei network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Spiegano bene la prosecuzione, non l’inizio di un movimento migratorio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Enfatizzano le dimensioni informali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Trascurano anch’esse la regolazione normativa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Inclinano (spesso) verso un funzionalismo implicito</a:t>
            </a:r>
          </a:p>
        </p:txBody>
      </p:sp>
    </p:spTree>
    <p:extLst>
      <p:ext uri="{BB962C8B-B14F-4D97-AF65-F5344CB8AC3E}">
        <p14:creationId xmlns:p14="http://schemas.microsoft.com/office/powerpoint/2010/main" val="1123666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Limiti della teoria delle istituzioni migratorie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Assemblano istituzioni sociali molto diverse, formali e informali, legali e illegali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Tendono a descrivere le diverse istituzioni, senza chiarire le connessioni causali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Hanno analizzato soprattutto i paesi di origine, meno i contesti riceventi</a:t>
            </a:r>
          </a:p>
        </p:txBody>
      </p:sp>
    </p:spTree>
    <p:extLst>
      <p:ext uri="{BB962C8B-B14F-4D97-AF65-F5344CB8AC3E}">
        <p14:creationId xmlns:p14="http://schemas.microsoft.com/office/powerpoint/2010/main" val="1227597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22114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Spiegazioni basate sulla regolazione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702845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Importanza accresciuta della dimensione politico-normativa nei processi migratori contemporanei: </a:t>
            </a:r>
            <a:r>
              <a:rPr lang="it-IT" b="1" dirty="0">
                <a:solidFill>
                  <a:srgbClr val="0C346B"/>
                </a:solidFill>
              </a:rPr>
              <a:t>selettività</a:t>
            </a:r>
            <a:r>
              <a:rPr lang="it-IT" dirty="0">
                <a:solidFill>
                  <a:srgbClr val="0C346B"/>
                </a:solidFill>
              </a:rPr>
              <a:t> delle migrazioni</a:t>
            </a:r>
          </a:p>
          <a:p>
            <a:pPr>
              <a:defRPr/>
            </a:pPr>
            <a:r>
              <a:rPr lang="it-IT" dirty="0">
                <a:solidFill>
                  <a:srgbClr val="0C346B"/>
                </a:solidFill>
              </a:rPr>
              <a:t>Di conseguenza: incremento delle migrazioni irregolari o dallo status incerto</a:t>
            </a:r>
          </a:p>
          <a:p>
            <a:pPr>
              <a:defRPr/>
            </a:pPr>
            <a:r>
              <a:rPr lang="it-IT" b="1" dirty="0">
                <a:solidFill>
                  <a:srgbClr val="0C346B"/>
                </a:solidFill>
              </a:rPr>
              <a:t>Stratificazione normativa </a:t>
            </a:r>
            <a:r>
              <a:rPr lang="it-IT" dirty="0">
                <a:solidFill>
                  <a:srgbClr val="0C346B"/>
                </a:solidFill>
              </a:rPr>
              <a:t>dello status dei migranti: dai neo-comunitari agli irregolari</a:t>
            </a:r>
          </a:p>
          <a:p>
            <a:pPr>
              <a:defRPr/>
            </a:pPr>
            <a:r>
              <a:rPr lang="it-IT" b="1" dirty="0">
                <a:solidFill>
                  <a:srgbClr val="0C346B"/>
                </a:solidFill>
              </a:rPr>
              <a:t>Critica</a:t>
            </a:r>
            <a:r>
              <a:rPr lang="it-IT" dirty="0">
                <a:solidFill>
                  <a:srgbClr val="0C346B"/>
                </a:solidFill>
              </a:rPr>
              <a:t>: la regolazione spiega il come, a volte il dove, non il perché delle migrazioni</a:t>
            </a:r>
          </a:p>
        </p:txBody>
      </p:sp>
    </p:spTree>
    <p:extLst>
      <p:ext uri="{BB962C8B-B14F-4D97-AF65-F5344CB8AC3E}">
        <p14:creationId xmlns:p14="http://schemas.microsoft.com/office/powerpoint/2010/main" val="231626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b="1" dirty="0">
                <a:solidFill>
                  <a:srgbClr val="00B0F0"/>
                </a:solidFill>
              </a:rPr>
              <a:t>I nostri usi linguistici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4744"/>
            <a:ext cx="9144000" cy="5112568"/>
          </a:xfrm>
        </p:spPr>
        <p:txBody>
          <a:bodyPr/>
          <a:lstStyle/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Noi non chiamiamo “immigrati” gli stranieri residenti che vengono dal Giappone o dalla Corea, e in generale dal Nord del mondo</a:t>
            </a:r>
          </a:p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Il termine </a:t>
            </a:r>
            <a:r>
              <a:rPr lang="it-IT" sz="2600" i="1" dirty="0">
                <a:solidFill>
                  <a:srgbClr val="002060"/>
                </a:solidFill>
              </a:rPr>
              <a:t>extracomunitari</a:t>
            </a:r>
            <a:r>
              <a:rPr lang="it-IT" sz="2600" dirty="0">
                <a:solidFill>
                  <a:srgbClr val="002060"/>
                </a:solidFill>
              </a:rPr>
              <a:t> è peculiare della lingua italiana: anch’esso traccia un confine tra chi viene da paesi poveri e chi da paesi sviluppati</a:t>
            </a:r>
          </a:p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La differenza tra «mobilità» e «immigrazione»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02060"/>
                </a:solidFill>
              </a:rPr>
              <a:t>Non chiamiamo immigrati o extracomunitari neppure gli artisti, gli sportivi o gli uomini d’affari che vengono da paesi poveri: </a:t>
            </a:r>
            <a:r>
              <a:rPr lang="it-IT" sz="2800" b="1" dirty="0">
                <a:solidFill>
                  <a:srgbClr val="002060"/>
                </a:solidFill>
              </a:rPr>
              <a:t>la ricchezza sbianca</a:t>
            </a:r>
          </a:p>
          <a:p>
            <a:pPr eaLnBrk="1" hangingPunct="1">
              <a:defRPr/>
            </a:pPr>
            <a:r>
              <a:rPr lang="it-IT" sz="2800" dirty="0">
                <a:solidFill>
                  <a:srgbClr val="002060"/>
                </a:solidFill>
              </a:rPr>
              <a:t>L’immigrazione è la </a:t>
            </a:r>
            <a:r>
              <a:rPr lang="it-IT" sz="2800" b="1" dirty="0">
                <a:solidFill>
                  <a:srgbClr val="002060"/>
                </a:solidFill>
              </a:rPr>
              <a:t>mobilità problematica </a:t>
            </a:r>
            <a:r>
              <a:rPr lang="it-IT" sz="2800" dirty="0">
                <a:solidFill>
                  <a:srgbClr val="002060"/>
                </a:solidFill>
              </a:rPr>
              <a:t>(per noi)</a:t>
            </a:r>
            <a:endParaRPr lang="it-IT" sz="40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it-IT" sz="2600" dirty="0"/>
          </a:p>
          <a:p>
            <a:pPr eaLnBrk="1" hangingPunct="1">
              <a:lnSpc>
                <a:spcPct val="80000"/>
              </a:lnSpc>
              <a:defRPr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198675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Conclusioni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Un classico dilemma: struttura contro azione (</a:t>
            </a:r>
            <a:r>
              <a:rPr lang="it-IT" i="1" dirty="0">
                <a:solidFill>
                  <a:srgbClr val="0C346B"/>
                </a:solidFill>
              </a:rPr>
              <a:t>human agency</a:t>
            </a:r>
            <a:r>
              <a:rPr lang="it-IT" dirty="0">
                <a:solidFill>
                  <a:srgbClr val="0C346B"/>
                </a:solidFill>
              </a:rPr>
              <a:t>)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Tendenze alla convergenza verso un livello intermedio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Evoluzione verso spiegazioni </a:t>
            </a:r>
            <a:r>
              <a:rPr lang="it-IT" dirty="0" err="1">
                <a:solidFill>
                  <a:srgbClr val="0C346B"/>
                </a:solidFill>
              </a:rPr>
              <a:t>multicausali</a:t>
            </a:r>
            <a:r>
              <a:rPr lang="it-IT" dirty="0">
                <a:solidFill>
                  <a:srgbClr val="0C346B"/>
                </a:solidFill>
              </a:rPr>
              <a:t>, dinamiche, legate ai contesti</a:t>
            </a:r>
          </a:p>
          <a:p>
            <a:pPr eaLnBrk="1" hangingPunct="1">
              <a:defRPr/>
            </a:pPr>
            <a:r>
              <a:rPr lang="it-IT" dirty="0">
                <a:solidFill>
                  <a:srgbClr val="0C346B"/>
                </a:solidFill>
              </a:rPr>
              <a:t>Focus sui </a:t>
            </a:r>
            <a:r>
              <a:rPr lang="it-IT" i="1" dirty="0" err="1">
                <a:solidFill>
                  <a:srgbClr val="0C346B"/>
                </a:solidFill>
              </a:rPr>
              <a:t>migration</a:t>
            </a:r>
            <a:r>
              <a:rPr lang="it-IT" i="1" dirty="0">
                <a:solidFill>
                  <a:srgbClr val="0C346B"/>
                </a:solidFill>
              </a:rPr>
              <a:t> drivers</a:t>
            </a:r>
          </a:p>
          <a:p>
            <a:pPr eaLnBrk="1" hangingPunct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5360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Immigrazione e diversità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57338"/>
            <a:ext cx="8229600" cy="4538662"/>
          </a:xfrm>
        </p:spPr>
        <p:txBody>
          <a:bodyPr/>
          <a:lstStyle/>
          <a:p>
            <a:pPr>
              <a:defRPr/>
            </a:pPr>
            <a:r>
              <a:rPr lang="it-IT" sz="2800" dirty="0">
                <a:solidFill>
                  <a:srgbClr val="002060"/>
                </a:solidFill>
              </a:rPr>
              <a:t>Gli immigrati sono coloro che </a:t>
            </a:r>
            <a:r>
              <a:rPr lang="it-IT" sz="2800" i="1" dirty="0">
                <a:solidFill>
                  <a:srgbClr val="002060"/>
                </a:solidFill>
              </a:rPr>
              <a:t>stanno sotto una doppia alterità</a:t>
            </a:r>
            <a:r>
              <a:rPr lang="it-IT" sz="2800" dirty="0">
                <a:solidFill>
                  <a:srgbClr val="002060"/>
                </a:solidFill>
              </a:rPr>
              <a:t>: stranieri e poveri</a:t>
            </a:r>
          </a:p>
          <a:p>
            <a:pPr>
              <a:defRPr/>
            </a:pPr>
            <a:r>
              <a:rPr lang="it-IT" sz="2800" dirty="0">
                <a:solidFill>
                  <a:srgbClr val="002060"/>
                </a:solidFill>
              </a:rPr>
              <a:t>In questo senso il termine contiene un implicito significato </a:t>
            </a:r>
            <a:r>
              <a:rPr lang="it-IT" sz="2800" dirty="0" err="1">
                <a:solidFill>
                  <a:srgbClr val="002060"/>
                </a:solidFill>
              </a:rPr>
              <a:t>svalutativo</a:t>
            </a:r>
            <a:r>
              <a:rPr lang="it-IT" sz="2800" dirty="0">
                <a:solidFill>
                  <a:srgbClr val="002060"/>
                </a:solidFill>
              </a:rPr>
              <a:t> e minaccioso</a:t>
            </a:r>
          </a:p>
          <a:p>
            <a:pPr>
              <a:defRPr/>
            </a:pPr>
            <a:r>
              <a:rPr lang="it-IT" sz="2800" dirty="0">
                <a:solidFill>
                  <a:srgbClr val="002060"/>
                </a:solidFill>
              </a:rPr>
              <a:t>La questione si poneva un tempo in Italia per l’immigrazione interna</a:t>
            </a:r>
          </a:p>
          <a:p>
            <a:pPr>
              <a:defRPr/>
            </a:pPr>
            <a:r>
              <a:rPr lang="it-IT" sz="2800" dirty="0">
                <a:solidFill>
                  <a:srgbClr val="002060"/>
                </a:solidFill>
              </a:rPr>
              <a:t>Oggi il senso di minaccia è acuito dalla percezione della “superdiversità” degli attuali immigrati 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67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>
                <a:solidFill>
                  <a:srgbClr val="00B0F0"/>
                </a:solidFill>
              </a:rPr>
              <a:t>Immigrazioni e nazioni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9144000" cy="4667250"/>
          </a:xfrm>
        </p:spPr>
        <p:txBody>
          <a:bodyPr/>
          <a:lstStyle/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Le nazioni come “comunità immaginate”, basate su un’unità di sangue, di terra, di lingua ( e di religione)</a:t>
            </a:r>
          </a:p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“Naturalizzazione” dell’appartenenza nazionale. Il caso degli eventi di cronaca internazionale in televisione</a:t>
            </a:r>
          </a:p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L’immigrazione sfida la coincidenza tra popolazione, territorio, appartenenza</a:t>
            </a:r>
          </a:p>
          <a:p>
            <a:pPr eaLnBrk="1" hangingPunct="1">
              <a:defRPr/>
            </a:pPr>
            <a:r>
              <a:rPr lang="it-IT" sz="2600" dirty="0">
                <a:solidFill>
                  <a:srgbClr val="002060"/>
                </a:solidFill>
              </a:rPr>
              <a:t>D’altronde, nessuno Stato democratico moderno ha mai rinunciato al controllo dei confini, a procedure selettive di ingresso, a misure di espulsione degli stranieri indesiderati</a:t>
            </a:r>
          </a:p>
        </p:txBody>
      </p:sp>
    </p:spTree>
    <p:extLst>
      <p:ext uri="{BB962C8B-B14F-4D97-AF65-F5344CB8AC3E}">
        <p14:creationId xmlns:p14="http://schemas.microsoft.com/office/powerpoint/2010/main" val="2071735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Regimi di mobilità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9108504" cy="4785395"/>
          </a:xfrm>
        </p:spPr>
        <p:txBody>
          <a:bodyPr/>
          <a:lstStyle/>
          <a:p>
            <a:r>
              <a:rPr lang="it-IT" dirty="0">
                <a:solidFill>
                  <a:srgbClr val="0C346B"/>
                </a:solidFill>
              </a:rPr>
              <a:t>I privilegiati (Nord globale) possono attraversare le frontiere agevolmente (e legalmente)</a:t>
            </a:r>
          </a:p>
          <a:p>
            <a:r>
              <a:rPr lang="it-IT" dirty="0">
                <a:solidFill>
                  <a:srgbClr val="0C346B"/>
                </a:solidFill>
              </a:rPr>
              <a:t>Gli abitanti del Sud del mondo (a parte le élites) trovano barriere  sempre più irte</a:t>
            </a:r>
          </a:p>
          <a:p>
            <a:r>
              <a:rPr lang="it-IT" dirty="0">
                <a:solidFill>
                  <a:srgbClr val="0C346B"/>
                </a:solidFill>
              </a:rPr>
              <a:t>La ricchezza è globale, la miseria è confinata localmente (</a:t>
            </a:r>
            <a:r>
              <a:rPr lang="it-IT" dirty="0" err="1">
                <a:solidFill>
                  <a:srgbClr val="0C346B"/>
                </a:solidFill>
              </a:rPr>
              <a:t>Bauman</a:t>
            </a:r>
            <a:r>
              <a:rPr lang="it-IT" dirty="0">
                <a:solidFill>
                  <a:srgbClr val="0C346B"/>
                </a:solidFill>
              </a:rPr>
              <a:t>)</a:t>
            </a:r>
          </a:p>
          <a:p>
            <a:r>
              <a:rPr lang="it-IT" dirty="0">
                <a:solidFill>
                  <a:srgbClr val="0C346B"/>
                </a:solidFill>
              </a:rPr>
              <a:t>In realtà il panorama è reso più complesso per la formazione di una fascia intermedia: Europa dell’Est, America Latina…</a:t>
            </a:r>
          </a:p>
        </p:txBody>
      </p:sp>
    </p:spTree>
    <p:extLst>
      <p:ext uri="{BB962C8B-B14F-4D97-AF65-F5344CB8AC3E}">
        <p14:creationId xmlns:p14="http://schemas.microsoft.com/office/powerpoint/2010/main" val="872537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413"/>
          </a:xfrm>
        </p:spPr>
        <p:txBody>
          <a:bodyPr/>
          <a:lstStyle/>
          <a:p>
            <a:pPr>
              <a:defRPr/>
            </a:pPr>
            <a:r>
              <a:rPr lang="it-IT" dirty="0">
                <a:solidFill>
                  <a:srgbClr val="00B0F0"/>
                </a:solidFill>
              </a:rPr>
              <a:t>Rappresentazioni e realtà dell’immigrazione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t-IT" dirty="0">
                <a:solidFill>
                  <a:srgbClr val="FF3399"/>
                </a:solidFill>
              </a:rPr>
              <a:t>Rappresentazione</a:t>
            </a:r>
            <a:r>
              <a:rPr lang="it-IT" dirty="0"/>
              <a:t>: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Immigrazione in aumento drammatico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Asilo come ragione prevalente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Proveniente da Africa e Medio Oriente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Largamente maschile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Di religione mussulmana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Costosa per lo Stato	</a:t>
            </a:r>
          </a:p>
          <a:p>
            <a:pPr>
              <a:defRPr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02150" y="1412875"/>
            <a:ext cx="4641850" cy="54451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it-IT" dirty="0">
                <a:solidFill>
                  <a:srgbClr val="FF3399"/>
                </a:solidFill>
              </a:rPr>
              <a:t>Evidenza statistica</a:t>
            </a:r>
            <a:r>
              <a:rPr lang="it-IT" dirty="0"/>
              <a:t>: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Immigrazione stazionaria (ca 5,3 MLN)+ 0,6 irregolari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Lavoro e famiglia prevalenti, asilo marginale (circa 450.000 mila)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Per quasi la metà europea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In maggioranza, femminile e cristiana</a:t>
            </a:r>
          </a:p>
          <a:p>
            <a:pPr>
              <a:defRPr/>
            </a:pPr>
            <a:r>
              <a:rPr lang="it-IT" sz="2600" dirty="0">
                <a:solidFill>
                  <a:srgbClr val="002060"/>
                </a:solidFill>
              </a:rPr>
              <a:t>Vantaggiosa per lo Stato (2,5 mln occupati)</a:t>
            </a:r>
          </a:p>
        </p:txBody>
      </p:sp>
    </p:spTree>
    <p:extLst>
      <p:ext uri="{BB962C8B-B14F-4D97-AF65-F5344CB8AC3E}">
        <p14:creationId xmlns:p14="http://schemas.microsoft.com/office/powerpoint/2010/main" val="380275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8013" cy="79208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it-IT" dirty="0">
                <a:solidFill>
                  <a:srgbClr val="00B0F0"/>
                </a:solidFill>
              </a:rPr>
              <a:t>I rifugiati ci stanno invadendo?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486301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it-IT" sz="2800" dirty="0">
                <a:solidFill>
                  <a:srgbClr val="002060"/>
                </a:solidFill>
              </a:rPr>
              <a:t>I rifugiati nel mondo sono stimati dall’UNHCR in oltre 123,2 MLN (2024, +7 MLN su 2023), di cui  circa 73,5 MLN sono IDP (sfollati interni), 31  MLN i rifugiati internazionali, 5,9 milioni i palestinesi, 8,4 MLN i richiedenti asilo, 5,9 MLN non hanno un chiaro status (per es. venezuelani fuggiti all’estero)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it-IT" sz="2800" b="1" dirty="0">
                <a:solidFill>
                  <a:srgbClr val="002060"/>
                </a:solidFill>
              </a:rPr>
              <a:t>Il 73 % è accolto in paesi a basso o medio reddito</a:t>
            </a:r>
            <a:r>
              <a:rPr lang="it-IT" sz="2800" dirty="0">
                <a:solidFill>
                  <a:srgbClr val="002060"/>
                </a:solidFill>
              </a:rPr>
              <a:t>, di cui  circa un terzo nei paesi più poveri in assoluto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it-IT" sz="2800" dirty="0">
                <a:solidFill>
                  <a:srgbClr val="002060"/>
                </a:solidFill>
              </a:rPr>
              <a:t>L’Europa nel 2021 ne accoglieva </a:t>
            </a:r>
            <a:r>
              <a:rPr lang="it-IT" sz="2800" b="1" dirty="0">
                <a:solidFill>
                  <a:srgbClr val="002060"/>
                </a:solidFill>
              </a:rPr>
              <a:t>meno del 10%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it-IT" sz="2800" dirty="0">
                <a:solidFill>
                  <a:srgbClr val="002060"/>
                </a:solidFill>
              </a:rPr>
              <a:t>Quasi la metà sono donne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it-IT" sz="2800" dirty="0">
                <a:solidFill>
                  <a:srgbClr val="002060"/>
                </a:solidFill>
              </a:rPr>
              <a:t>Oltre il 40% ha meno di 18 anni (contro 1/3 sulla popolazione mondiale)</a:t>
            </a:r>
          </a:p>
          <a:p>
            <a:pPr marL="0" indent="0"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960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3DD45C4-3980-AFC0-9BF1-4D82CB90E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L’immigrazione dall’Africa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E010211-808A-A1D1-1440-E7B1216AD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4857403"/>
          </a:xfrm>
        </p:spPr>
        <p:txBody>
          <a:bodyPr/>
          <a:lstStyle/>
          <a:p>
            <a:r>
              <a:rPr lang="it-IT" dirty="0">
                <a:solidFill>
                  <a:srgbClr val="002060"/>
                </a:solidFill>
              </a:rPr>
              <a:t>Enfasi sull’immigrazione dall’Africa, a seguito degli sbarchi di richiedenti asilo</a:t>
            </a:r>
          </a:p>
          <a:p>
            <a:r>
              <a:rPr lang="it-IT" dirty="0">
                <a:solidFill>
                  <a:srgbClr val="002060"/>
                </a:solidFill>
              </a:rPr>
              <a:t>Arriva dall’Africa il 22,4% degli immigrati (2022): 1.151.000. Ma 689.000 arrivano dal Nord Africa, Marocco in primo luogo (415.000). </a:t>
            </a:r>
          </a:p>
          <a:p>
            <a:r>
              <a:rPr lang="it-IT" dirty="0">
                <a:solidFill>
                  <a:srgbClr val="002060"/>
                </a:solidFill>
              </a:rPr>
              <a:t>Dal resto dell’Africa: 462.000, 9% del totale</a:t>
            </a:r>
          </a:p>
          <a:p>
            <a:r>
              <a:rPr lang="it-IT" dirty="0">
                <a:solidFill>
                  <a:srgbClr val="002060"/>
                </a:solidFill>
              </a:rPr>
              <a:t>Gli africani pesano statisticamente su sbarchi e richieste d’asilo, ma questa è una componente minoritaria del fenomeno migratorio</a:t>
            </a:r>
          </a:p>
        </p:txBody>
      </p:sp>
    </p:spTree>
    <p:extLst>
      <p:ext uri="{BB962C8B-B14F-4D97-AF65-F5344CB8AC3E}">
        <p14:creationId xmlns:p14="http://schemas.microsoft.com/office/powerpoint/2010/main" val="1408695324"/>
      </p:ext>
    </p:extLst>
  </p:cSld>
  <p:clrMapOvr>
    <a:masterClrMapping/>
  </p:clrMapOvr>
</p:sld>
</file>

<file path=ppt/theme/theme1.xml><?xml version="1.0" encoding="utf-8"?>
<a:theme xmlns:a="http://schemas.openxmlformats.org/drawingml/2006/main" name="PPT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5" charset="0"/>
            <a:ea typeface="ＭＳ Ｐゴシック" pitchFamily="-105" charset="-128"/>
            <a:cs typeface="ＭＳ Ｐゴシック" pitchFamily="-10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5" charset="0"/>
            <a:ea typeface="ＭＳ Ｐゴシック" pitchFamily="-105" charset="-128"/>
            <a:cs typeface="ＭＳ Ｐゴシック" pitchFamily="-105" charset="-128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PPT.pot</Template>
  <TotalTime>0</TotalTime>
  <Words>1877</Words>
  <Application>Microsoft Office PowerPoint</Application>
  <PresentationFormat>Presentazione su schermo (4:3)</PresentationFormat>
  <Paragraphs>175</Paragraphs>
  <Slides>30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30</vt:i4>
      </vt:variant>
    </vt:vector>
  </HeadingPairs>
  <TitlesOfParts>
    <vt:vector size="40" baseType="lpstr">
      <vt:lpstr>ＭＳ Ｐゴシック</vt:lpstr>
      <vt:lpstr>Arial</vt:lpstr>
      <vt:lpstr>Calibri</vt:lpstr>
      <vt:lpstr>Constantia</vt:lpstr>
      <vt:lpstr>Times New Roman</vt:lpstr>
      <vt:lpstr>Trebuchet MS</vt:lpstr>
      <vt:lpstr>Wingdings</vt:lpstr>
      <vt:lpstr>PPT</vt:lpstr>
      <vt:lpstr>3</vt:lpstr>
      <vt:lpstr>Tema di Office</vt:lpstr>
      <vt:lpstr>     Maurizio Ambrosini, università di Milano, direttore della rivista “Mondi migranti”</vt:lpstr>
      <vt:lpstr>Cap. 1. Chi sono gli immigrati?</vt:lpstr>
      <vt:lpstr>I nostri usi linguistici</vt:lpstr>
      <vt:lpstr>Immigrazione e diversità</vt:lpstr>
      <vt:lpstr>Immigrazioni e nazioni</vt:lpstr>
      <vt:lpstr>Regimi di mobilità</vt:lpstr>
      <vt:lpstr>Rappresentazioni e realtà dell’immigrazione</vt:lpstr>
      <vt:lpstr>I rifugiati ci stanno invadendo?</vt:lpstr>
      <vt:lpstr>L’immigrazione dall’Africa</vt:lpstr>
      <vt:lpstr>Chi accoglie i rifugiati?</vt:lpstr>
      <vt:lpstr>Domande di asilo in Europa (2024)</vt:lpstr>
      <vt:lpstr>Diversi tipi di immigrati</vt:lpstr>
      <vt:lpstr>Una suddivisione in periodi (storia contemporanea)</vt:lpstr>
      <vt:lpstr>Tendenze generali delle migrazioni contemporanee  (de Haas, Castles e Miller 2020)  </vt:lpstr>
      <vt:lpstr>Le  cause delle migrazioni </vt:lpstr>
      <vt:lpstr>Spiegazioni macro dal versante dei luoghi di origine </vt:lpstr>
      <vt:lpstr>Le migrazioni sono una conseguenza della povertà?</vt:lpstr>
      <vt:lpstr>Migrazioni forzate per ragioni ambientali? (1)</vt:lpstr>
      <vt:lpstr>Migrazioni forzate per ragioni ambientali? (2)</vt:lpstr>
      <vt:lpstr>Migrazioni per cause ambientali: contro-argomenti</vt:lpstr>
      <vt:lpstr>Disperati, illusi o coraggiosi?</vt:lpstr>
      <vt:lpstr>Un’altra spiegazione macro: l’attrazione della domanda</vt:lpstr>
      <vt:lpstr>Critiche alle teorie macro</vt:lpstr>
      <vt:lpstr>Spiegazioni micro </vt:lpstr>
      <vt:lpstr>Critiche alle teorie micro</vt:lpstr>
      <vt:lpstr>Spiegazioni intermedie  </vt:lpstr>
      <vt:lpstr>Limiti delle teorie dei network</vt:lpstr>
      <vt:lpstr>Limiti della teoria delle istituzioni migratorie</vt:lpstr>
      <vt:lpstr>Spiegazioni basate sulla regolazione</vt:lpstr>
      <vt:lpstr>Conclusioni</vt:lpstr>
    </vt:vector>
  </TitlesOfParts>
  <Company>unimi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Daniela Tagliaferro</dc:creator>
  <cp:lastModifiedBy>utente</cp:lastModifiedBy>
  <cp:revision>214</cp:revision>
  <dcterms:created xsi:type="dcterms:W3CDTF">2013-01-11T11:10:20Z</dcterms:created>
  <dcterms:modified xsi:type="dcterms:W3CDTF">2025-10-06T15:47:13Z</dcterms:modified>
</cp:coreProperties>
</file>